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lose-up of a curved, white, layered pattern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Close-up of a layered pattern of gray stone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a white ribbed pattern"/>
          <p:cNvSpPr/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ngular, futuristic, white corridor with shadow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2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2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lose-up of the edge of white curved stone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5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5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88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Julian Silvestre CST499 Capstone for Computer Software Technology University of Arizona Global Campus Dr. Charmelia Butler September 3, 2025"/>
          <p:cNvSpPr txBox="1"/>
          <p:nvPr>
            <p:ph type="body" idx="21"/>
          </p:nvPr>
        </p:nvSpPr>
        <p:spPr>
          <a:xfrm>
            <a:off x="1206500" y="10453737"/>
            <a:ext cx="21971000" cy="24756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18184">
              <a:defRPr sz="2871">
                <a:solidFill>
                  <a:srgbClr val="FFFFFF"/>
                </a:solidFill>
              </a:defRPr>
            </a:pPr>
            <a:r>
              <a:t>Julian Silvestre</a:t>
            </a:r>
            <a:br/>
            <a:r>
              <a:t>CST499 Capstone for Computer Software Technology</a:t>
            </a:r>
            <a:br/>
            <a:r>
              <a:t>University of Arizona Global Campus</a:t>
            </a:r>
            <a:br/>
            <a:r>
              <a:t>Dr. Charmelia Butler</a:t>
            </a:r>
            <a:br/>
            <a:r>
              <a:t>September 3, 2025</a:t>
            </a:r>
          </a:p>
        </p:txBody>
      </p:sp>
      <p:sp>
        <p:nvSpPr>
          <p:cNvPr id="151" name="J&amp;J University’s Course Registration Modu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355600">
              <a:defRPr spc="-119" sz="12000">
                <a:solidFill>
                  <a:srgbClr val="000000"/>
                </a:solidFill>
              </a:defRPr>
            </a:pPr>
            <a:r>
              <a:t>J&amp;J University’s</a:t>
            </a:r>
            <a:br/>
            <a:r>
              <a:t>Course Registration Module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lass Diagr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Class Diagram</a:t>
            </a:r>
          </a:p>
        </p:txBody>
      </p:sp>
      <p:sp>
        <p:nvSpPr>
          <p:cNvPr id="178" name="UML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UML Design</a:t>
            </a:r>
          </a:p>
        </p:txBody>
      </p:sp>
      <p:pic>
        <p:nvPicPr>
          <p:cNvPr id="179" name="CST499_Silvestre_Week 1 Assignment.jpg" descr="CST499_Silvestre_Week 1 Assignm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3286" y="4085364"/>
            <a:ext cx="14997428" cy="8469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Use Case Diagr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Use Case Diagram</a:t>
            </a:r>
          </a:p>
        </p:txBody>
      </p:sp>
      <p:sp>
        <p:nvSpPr>
          <p:cNvPr id="182" name="UML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UML Design</a:t>
            </a:r>
          </a:p>
        </p:txBody>
      </p:sp>
      <p:pic>
        <p:nvPicPr>
          <p:cNvPr id="183" name="CST499_Silvestre_Use Case Diagram.jpg" descr="CST499_Silvestre_Use Case Diagra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17888" y="3527609"/>
            <a:ext cx="6148224" cy="9973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ctivity Diagr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Activity Diagram</a:t>
            </a:r>
          </a:p>
        </p:txBody>
      </p:sp>
      <p:sp>
        <p:nvSpPr>
          <p:cNvPr id="186" name="UML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UML Design</a:t>
            </a:r>
          </a:p>
        </p:txBody>
      </p:sp>
      <p:pic>
        <p:nvPicPr>
          <p:cNvPr id="187" name="CST499_Silvestre_Activity Diagram.jpg" descr="CST499_Silvestre_Activity Diagra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5085" y="3558912"/>
            <a:ext cx="8333830" cy="10066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equence Diagr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Sequence Diagram</a:t>
            </a:r>
          </a:p>
        </p:txBody>
      </p:sp>
      <p:sp>
        <p:nvSpPr>
          <p:cNvPr id="190" name="UML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UML Design</a:t>
            </a:r>
          </a:p>
        </p:txBody>
      </p:sp>
      <p:pic>
        <p:nvPicPr>
          <p:cNvPr id="191" name="CST499_Silvestre_Sequence Diagram.jpg" descr="CST499_Silvestre_Sequence Diagra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8936" y="3590693"/>
            <a:ext cx="8946128" cy="9810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ate Diagr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State Diagram</a:t>
            </a:r>
          </a:p>
        </p:txBody>
      </p:sp>
      <p:sp>
        <p:nvSpPr>
          <p:cNvPr id="194" name="UML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UML Design</a:t>
            </a:r>
          </a:p>
        </p:txBody>
      </p:sp>
      <p:pic>
        <p:nvPicPr>
          <p:cNvPr id="195" name="CST499_Silvestre_State Diagram.jpg" descr="CST499_Silvestre_State Diagra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7721" y="4161762"/>
            <a:ext cx="15308558" cy="8010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aster Fi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Master File</a:t>
            </a:r>
          </a:p>
        </p:txBody>
      </p:sp>
      <p:sp>
        <p:nvSpPr>
          <p:cNvPr id="198" name="Code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Code Files</a:t>
            </a:r>
          </a:p>
        </p:txBody>
      </p:sp>
      <p:pic>
        <p:nvPicPr>
          <p:cNvPr id="199" name="Screenshot 2025-08-31 at 6.49.50 PM.png" descr="Screenshot 2025-08-31 at 6.49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5181" y="3302620"/>
            <a:ext cx="16493638" cy="10308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Master Fi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Master File</a:t>
            </a:r>
          </a:p>
        </p:txBody>
      </p:sp>
      <p:sp>
        <p:nvSpPr>
          <p:cNvPr id="202" name="Code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Code Files</a:t>
            </a:r>
          </a:p>
        </p:txBody>
      </p:sp>
      <p:pic>
        <p:nvPicPr>
          <p:cNvPr id="203" name="Screenshot 2025-08-31 at 6.49.57 PM.png" descr="Screenshot 2025-08-31 at 6.49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2080" y="3247219"/>
            <a:ext cx="16499841" cy="1031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ode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Code Files</a:t>
            </a:r>
          </a:p>
        </p:txBody>
      </p:sp>
      <p:pic>
        <p:nvPicPr>
          <p:cNvPr id="206" name="Screenshot 2025-08-31 at 6.56.28 PM.png" descr="Screenshot 2025-08-31 at 6.56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166972"/>
            <a:ext cx="18288001" cy="1143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de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Code Files</a:t>
            </a:r>
          </a:p>
        </p:txBody>
      </p:sp>
      <p:pic>
        <p:nvPicPr>
          <p:cNvPr id="209" name="Screenshot 2025-08-31 at 6.50.04 PM.png" descr="Screenshot 2025-08-31 at 6.50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197413"/>
            <a:ext cx="18288001" cy="1143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ode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Code Files</a:t>
            </a:r>
          </a:p>
        </p:txBody>
      </p:sp>
      <p:pic>
        <p:nvPicPr>
          <p:cNvPr id="212" name="Screenshot 2025-08-24 at 2.06.59 PM.png" descr="Screenshot 2025-08-24 at 2.06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6918" y="2911198"/>
            <a:ext cx="11910164" cy="9752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154" name="Define the requirements of the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Define the requirements of the system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Develop a design plan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Implement the system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Test the system for compliance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ode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Code Files</a:t>
            </a:r>
          </a:p>
        </p:txBody>
      </p:sp>
      <p:pic>
        <p:nvPicPr>
          <p:cNvPr id="215" name="Screenshot 2025-09-03 at 2.06.53 PM.png" descr="Screenshot 2025-09-03 at 2.06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580" y="3460128"/>
            <a:ext cx="16092840" cy="8193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Home Pa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Home Page</a:t>
            </a:r>
          </a:p>
        </p:txBody>
      </p:sp>
      <p:sp>
        <p:nvSpPr>
          <p:cNvPr id="218" name="Visual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Visual Design</a:t>
            </a:r>
          </a:p>
        </p:txBody>
      </p:sp>
      <p:pic>
        <p:nvPicPr>
          <p:cNvPr id="219" name="Screenshot 2025-08-24 at 2.02.26 PM.png" descr="Screenshot 2025-08-24 at 2.02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7332" y="3409775"/>
            <a:ext cx="15869336" cy="10071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User Registr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User Registration</a:t>
            </a:r>
          </a:p>
        </p:txBody>
      </p:sp>
      <p:sp>
        <p:nvSpPr>
          <p:cNvPr id="222" name="Visual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Visual Design</a:t>
            </a:r>
          </a:p>
        </p:txBody>
      </p:sp>
      <p:pic>
        <p:nvPicPr>
          <p:cNvPr id="223" name="Screenshot 2025-08-24 at 1.20.16 PM.png" descr="Screenshot 2025-08-24 at 1.20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4012" y="3745596"/>
            <a:ext cx="14909801" cy="958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Login Pa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Login Page</a:t>
            </a:r>
          </a:p>
        </p:txBody>
      </p:sp>
      <p:sp>
        <p:nvSpPr>
          <p:cNvPr id="226" name="Visual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Visual Design</a:t>
            </a:r>
          </a:p>
        </p:txBody>
      </p:sp>
      <p:pic>
        <p:nvPicPr>
          <p:cNvPr id="227" name="Screenshot 2025-08-24 at 1.34.42 PM.png" descr="Screenshot 2025-08-24 at 1.34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3600" y="3814073"/>
            <a:ext cx="15036801" cy="955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atabases"/>
          <p:cNvSpPr txBox="1"/>
          <p:nvPr>
            <p:ph type="body" idx="21"/>
          </p:nvPr>
        </p:nvSpPr>
        <p:spPr>
          <a:xfrm>
            <a:off x="1206499" y="2324100"/>
            <a:ext cx="21971001" cy="1003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Databases</a:t>
            </a:r>
          </a:p>
        </p:txBody>
      </p:sp>
      <p:sp>
        <p:nvSpPr>
          <p:cNvPr id="230" name="Cours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Course Management</a:t>
            </a:r>
          </a:p>
        </p:txBody>
      </p:sp>
      <p:pic>
        <p:nvPicPr>
          <p:cNvPr id="231" name="Screenshot 2025-08-24 at 1.34.05 PM.png" descr="Screenshot 2025-08-24 at 1.34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85" y="4160971"/>
            <a:ext cx="12770876" cy="753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creenshot 2025-08-24 at 1.12.27 PM.png" descr="Screenshot 2025-08-24 at 1.12.27 PM.png"/>
          <p:cNvPicPr>
            <a:picLocks noChangeAspect="1"/>
          </p:cNvPicPr>
          <p:nvPr/>
        </p:nvPicPr>
        <p:blipFill>
          <a:blip r:embed="rId3">
            <a:extLst/>
          </a:blip>
          <a:srcRect l="0" t="22530" r="0" b="0"/>
          <a:stretch>
            <a:fillRect/>
          </a:stretch>
        </p:blipFill>
        <p:spPr>
          <a:xfrm>
            <a:off x="19413445" y="6162340"/>
            <a:ext cx="4381501" cy="1534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reenshot 2025-08-24 at 1.12.37 PM.png" descr="Screenshot 2025-08-24 at 1.12.37 PM.png"/>
          <p:cNvPicPr>
            <a:picLocks noChangeAspect="1"/>
          </p:cNvPicPr>
          <p:nvPr/>
        </p:nvPicPr>
        <p:blipFill>
          <a:blip r:embed="rId4">
            <a:extLst/>
          </a:blip>
          <a:srcRect l="0" t="24717" r="0" b="0"/>
          <a:stretch>
            <a:fillRect/>
          </a:stretch>
        </p:blipFill>
        <p:spPr>
          <a:xfrm>
            <a:off x="13755062" y="10201570"/>
            <a:ext cx="4406901" cy="1510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Screenshot 2025-08-24 at 1.12.44 PM.png" descr="Screenshot 2025-08-24 at 1.12.44 PM.png"/>
          <p:cNvPicPr>
            <a:picLocks noChangeAspect="1"/>
          </p:cNvPicPr>
          <p:nvPr/>
        </p:nvPicPr>
        <p:blipFill>
          <a:blip r:embed="rId5">
            <a:extLst/>
          </a:blip>
          <a:srcRect l="0" t="23269" r="0" b="0"/>
          <a:stretch>
            <a:fillRect/>
          </a:stretch>
        </p:blipFill>
        <p:spPr>
          <a:xfrm>
            <a:off x="19381695" y="4158361"/>
            <a:ext cx="4445001" cy="1549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25-08-24 at 1.12.53 PM.png" descr="Screenshot 2025-08-24 at 1.12.53 PM.png"/>
          <p:cNvPicPr>
            <a:picLocks noChangeAspect="1"/>
          </p:cNvPicPr>
          <p:nvPr/>
        </p:nvPicPr>
        <p:blipFill>
          <a:blip r:embed="rId6">
            <a:extLst/>
          </a:blip>
          <a:srcRect l="0" t="24586" r="0" b="0"/>
          <a:stretch>
            <a:fillRect/>
          </a:stretch>
        </p:blipFill>
        <p:spPr>
          <a:xfrm>
            <a:off x="15177242" y="8275610"/>
            <a:ext cx="7708901" cy="1513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shot 2025-08-31 at 6.47.31 PM.png" descr="Screenshot 2025-08-31 at 6.47.31 PM.png"/>
          <p:cNvPicPr>
            <a:picLocks noChangeAspect="1"/>
          </p:cNvPicPr>
          <p:nvPr/>
        </p:nvPicPr>
        <p:blipFill>
          <a:blip r:embed="rId7">
            <a:extLst/>
          </a:blip>
          <a:srcRect l="25303" t="26870" r="56952" b="60807"/>
          <a:stretch>
            <a:fillRect/>
          </a:stretch>
        </p:blipFill>
        <p:spPr>
          <a:xfrm>
            <a:off x="20423674" y="10184504"/>
            <a:ext cx="2692987" cy="1544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shot 2025-08-31 at 6.47.25 PM.png" descr="Screenshot 2025-08-31 at 6.47.25 PM.png"/>
          <p:cNvPicPr>
            <a:picLocks noChangeAspect="1"/>
          </p:cNvPicPr>
          <p:nvPr/>
        </p:nvPicPr>
        <p:blipFill>
          <a:blip r:embed="rId8">
            <a:extLst/>
          </a:blip>
          <a:srcRect l="24969" t="27133" r="40961" b="45729"/>
          <a:stretch>
            <a:fillRect/>
          </a:stretch>
        </p:blipFill>
        <p:spPr>
          <a:xfrm>
            <a:off x="13373268" y="4160971"/>
            <a:ext cx="5170535" cy="3401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atalo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Catalog</a:t>
            </a:r>
          </a:p>
        </p:txBody>
      </p:sp>
      <p:sp>
        <p:nvSpPr>
          <p:cNvPr id="240" name="Cours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Course Management</a:t>
            </a:r>
          </a:p>
        </p:txBody>
      </p:sp>
      <p:pic>
        <p:nvPicPr>
          <p:cNvPr id="241" name="Screenshot 2025-08-31 at 6.41.22 PM.png" descr="Screenshot 2025-08-31 at 6.41.22 PM.png"/>
          <p:cNvPicPr>
            <a:picLocks noChangeAspect="1"/>
          </p:cNvPicPr>
          <p:nvPr/>
        </p:nvPicPr>
        <p:blipFill>
          <a:blip r:embed="rId2">
            <a:extLst/>
          </a:blip>
          <a:srcRect l="0" t="16192" r="0" b="0"/>
          <a:stretch>
            <a:fillRect/>
          </a:stretch>
        </p:blipFill>
        <p:spPr>
          <a:xfrm>
            <a:off x="5029278" y="3650713"/>
            <a:ext cx="15176501" cy="10505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ourse Offering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Course Offerings</a:t>
            </a:r>
          </a:p>
        </p:txBody>
      </p:sp>
      <p:sp>
        <p:nvSpPr>
          <p:cNvPr id="244" name="Cours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Course Management</a:t>
            </a:r>
          </a:p>
        </p:txBody>
      </p:sp>
      <p:pic>
        <p:nvPicPr>
          <p:cNvPr id="245" name="Screenshot 2025-08-31 at 6.42.02 PM.png" descr="Screenshot 2025-08-31 at 6.42.02 PM.png"/>
          <p:cNvPicPr>
            <a:picLocks noChangeAspect="1"/>
          </p:cNvPicPr>
          <p:nvPr/>
        </p:nvPicPr>
        <p:blipFill>
          <a:blip r:embed="rId2">
            <a:extLst/>
          </a:blip>
          <a:srcRect l="0" t="15920" r="0" b="0"/>
          <a:stretch>
            <a:fillRect/>
          </a:stretch>
        </p:blipFill>
        <p:spPr>
          <a:xfrm>
            <a:off x="888813" y="3683502"/>
            <a:ext cx="15176501" cy="10539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Screenshot 2025-08-31 at 6.44.51 PM.png" descr="Screenshot 2025-08-31 at 6.44.51 PM.png"/>
          <p:cNvPicPr>
            <a:picLocks noChangeAspect="1"/>
          </p:cNvPicPr>
          <p:nvPr/>
        </p:nvPicPr>
        <p:blipFill>
          <a:blip r:embed="rId3">
            <a:extLst/>
          </a:blip>
          <a:srcRect l="58334" t="15811" r="0" b="0"/>
          <a:stretch>
            <a:fillRect/>
          </a:stretch>
        </p:blipFill>
        <p:spPr>
          <a:xfrm>
            <a:off x="16735022" y="3676755"/>
            <a:ext cx="6323435" cy="10552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ar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Cart</a:t>
            </a:r>
          </a:p>
        </p:txBody>
      </p:sp>
      <p:sp>
        <p:nvSpPr>
          <p:cNvPr id="249" name="Cours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Course Management</a:t>
            </a:r>
          </a:p>
        </p:txBody>
      </p:sp>
      <p:pic>
        <p:nvPicPr>
          <p:cNvPr id="250" name="Screenshot 2025-08-31 at 6.45.01 PM.png" descr="Screenshot 2025-08-31 at 6.45.01 PM.png"/>
          <p:cNvPicPr>
            <a:picLocks noChangeAspect="1"/>
          </p:cNvPicPr>
          <p:nvPr/>
        </p:nvPicPr>
        <p:blipFill>
          <a:blip r:embed="rId2">
            <a:extLst/>
          </a:blip>
          <a:srcRect l="0" t="16097" r="0" b="0"/>
          <a:stretch>
            <a:fillRect/>
          </a:stretch>
        </p:blipFill>
        <p:spPr>
          <a:xfrm>
            <a:off x="4603750" y="3547997"/>
            <a:ext cx="15176501" cy="10517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gistered/Waitlisted Cours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Registered/Waitlisted Courses</a:t>
            </a:r>
          </a:p>
        </p:txBody>
      </p:sp>
      <p:sp>
        <p:nvSpPr>
          <p:cNvPr id="253" name="Cours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Course Management</a:t>
            </a:r>
          </a:p>
        </p:txBody>
      </p:sp>
      <p:pic>
        <p:nvPicPr>
          <p:cNvPr id="254" name="Screenshot 2025-08-31 at 6.46.09 PM.png" descr="Screenshot 2025-08-31 at 6.46.09 PM.png"/>
          <p:cNvPicPr>
            <a:picLocks noChangeAspect="1"/>
          </p:cNvPicPr>
          <p:nvPr/>
        </p:nvPicPr>
        <p:blipFill>
          <a:blip r:embed="rId2">
            <a:extLst/>
          </a:blip>
          <a:srcRect l="0" t="15779" r="0" b="0"/>
          <a:stretch>
            <a:fillRect/>
          </a:stretch>
        </p:blipFill>
        <p:spPr>
          <a:xfrm>
            <a:off x="4883150" y="3764198"/>
            <a:ext cx="14617701" cy="10086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rofil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Profile Management</a:t>
            </a:r>
          </a:p>
        </p:txBody>
      </p:sp>
      <p:pic>
        <p:nvPicPr>
          <p:cNvPr id="257" name="Screenshot 2025-08-31 at 6.44.05 PM.png" descr="Screenshot 2025-08-31 at 6.44.05 PM.png"/>
          <p:cNvPicPr>
            <a:picLocks noChangeAspect="1"/>
          </p:cNvPicPr>
          <p:nvPr/>
        </p:nvPicPr>
        <p:blipFill>
          <a:blip r:embed="rId2">
            <a:extLst/>
          </a:blip>
          <a:srcRect l="0" t="16218" r="0" b="0"/>
          <a:stretch>
            <a:fillRect/>
          </a:stretch>
        </p:blipFill>
        <p:spPr>
          <a:xfrm>
            <a:off x="4603750" y="3366541"/>
            <a:ext cx="15176501" cy="10501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Requirements</a:t>
            </a:r>
          </a:p>
        </p:txBody>
      </p:sp>
      <p:pic>
        <p:nvPicPr>
          <p:cNvPr id="157" name="Screenshot 2025-09-03 at 1.31.42 PM.png" descr="Screenshot 2025-09-03 at 1.31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507" y="4470173"/>
            <a:ext cx="11920986" cy="5960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Deviation from 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Deviation from Requirements</a:t>
            </a:r>
          </a:p>
        </p:txBody>
      </p:sp>
      <p:sp>
        <p:nvSpPr>
          <p:cNvPr id="260" name="No longer able to create courses or course offerings in this system"/>
          <p:cNvSpPr txBox="1"/>
          <p:nvPr>
            <p:ph type="body" idx="1"/>
          </p:nvPr>
        </p:nvSpPr>
        <p:spPr>
          <a:xfrm>
            <a:off x="1206500" y="5291772"/>
            <a:ext cx="21971000" cy="72127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 longer able to create courses or course offerings in this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uggested Improv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Suggested Improvements</a:t>
            </a:r>
          </a:p>
        </p:txBody>
      </p:sp>
      <p:sp>
        <p:nvSpPr>
          <p:cNvPr id="263" name="Add prerequisites to the courses and course offerings…"/>
          <p:cNvSpPr txBox="1"/>
          <p:nvPr>
            <p:ph type="body" idx="1"/>
          </p:nvPr>
        </p:nvSpPr>
        <p:spPr>
          <a:xfrm>
            <a:off x="1206500" y="5291772"/>
            <a:ext cx="21971000" cy="721274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Add prerequisites to the courses and course offerings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Add verification of prerequisites to course registration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Add verification of scheduling conflicts to course registration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Add confirmation step for button presses (i.e. Register, Unregister, Remove from Waitlist, and Logout)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Requirements</a:t>
            </a:r>
          </a:p>
        </p:txBody>
      </p:sp>
      <p:pic>
        <p:nvPicPr>
          <p:cNvPr id="160" name="Screenshot 2025-09-03 at 1.31.56 PM.png" descr="Screenshot 2025-09-03 at 1.31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9349" y="4469094"/>
            <a:ext cx="11925301" cy="5962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Requirements</a:t>
            </a:r>
          </a:p>
        </p:txBody>
      </p:sp>
      <p:pic>
        <p:nvPicPr>
          <p:cNvPr id="163" name="Screenshot 2025-09-03 at 1.32.21 PM.png" descr="Screenshot 2025-09-03 at 1.32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9349" y="4657155"/>
            <a:ext cx="11925301" cy="5159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Requirements</a:t>
            </a:r>
          </a:p>
        </p:txBody>
      </p:sp>
      <p:pic>
        <p:nvPicPr>
          <p:cNvPr id="166" name="Screenshot 2025-09-03 at 1.32.40 PM.png" descr="Screenshot 2025-09-03 at 1.32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9349" y="4406791"/>
            <a:ext cx="11925301" cy="6134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Requirements</a:t>
            </a:r>
          </a:p>
        </p:txBody>
      </p:sp>
      <p:pic>
        <p:nvPicPr>
          <p:cNvPr id="169" name="Screenshot 2025-09-03 at 1.32.50 PM.png" descr="Screenshot 2025-09-03 at 1.32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9349" y="4695355"/>
            <a:ext cx="11925301" cy="6268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Requirements</a:t>
            </a:r>
          </a:p>
        </p:txBody>
      </p:sp>
      <p:pic>
        <p:nvPicPr>
          <p:cNvPr id="172" name="Screenshot 2025-09-03 at 1.33.34 PM.png" descr="Screenshot 2025-09-03 at 1.3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9350" y="4023802"/>
            <a:ext cx="11925301" cy="7090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Requirements</a:t>
            </a:r>
          </a:p>
        </p:txBody>
      </p:sp>
      <p:pic>
        <p:nvPicPr>
          <p:cNvPr id="175" name="Screenshot 2025-09-03 at 1.33.54 PM.png" descr="Screenshot 2025-09-03 at 1.33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9350" y="3065561"/>
            <a:ext cx="11925301" cy="9670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